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56" r:id="rId5"/>
    <p:sldId id="258" r:id="rId6"/>
    <p:sldId id="259" r:id="rId7"/>
    <p:sldId id="260" r:id="rId8"/>
    <p:sldId id="279" r:id="rId9"/>
    <p:sldId id="263" r:id="rId10"/>
    <p:sldId id="280" r:id="rId11"/>
    <p:sldId id="281" r:id="rId12"/>
    <p:sldId id="266" r:id="rId13"/>
    <p:sldId id="282" r:id="rId14"/>
    <p:sldId id="283" r:id="rId15"/>
    <p:sldId id="268" r:id="rId16"/>
    <p:sldId id="275"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41" autoAdjust="0"/>
  </p:normalViewPr>
  <p:slideViewPr>
    <p:cSldViewPr snapToGrid="0">
      <p:cViewPr varScale="1">
        <p:scale>
          <a:sx n="66" d="100"/>
          <a:sy n="66" d="100"/>
        </p:scale>
        <p:origin x="668" y="44"/>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4/14/2023</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4/14/2023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eg"/><Relationship Id="rId1" Type="http://schemas.openxmlformats.org/officeDocument/2006/relationships/slideLayout" Target="../slideLayouts/slideLayout21.xml"/><Relationship Id="rId5" Type="http://schemas.openxmlformats.org/officeDocument/2006/relationships/hyperlink" Target="https://creativecommons.org/licenses/by-sa/3.0/" TargetMode="External"/><Relationship Id="rId4" Type="http://schemas.openxmlformats.org/officeDocument/2006/relationships/hyperlink" Target="https://tr.wikipedia.org/wiki/Minnet"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4893733" y="1663435"/>
            <a:ext cx="7298266" cy="3425032"/>
          </a:xfrm>
        </p:spPr>
        <p:txBody>
          <a:bodyPr/>
          <a:lstStyle/>
          <a:p>
            <a:r>
              <a:rPr lang="en-US" dirty="0" err="1"/>
              <a:t>Vidsum</a:t>
            </a:r>
            <a:r>
              <a:rPr lang="en-US" dirty="0"/>
              <a:t> - NLP PROJECT</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5433626" y="4080933"/>
            <a:ext cx="4925188" cy="789087"/>
          </a:xfrm>
        </p:spPr>
        <p:txBody>
          <a:bodyPr>
            <a:normAutofit fontScale="55000" lnSpcReduction="20000"/>
          </a:bodyPr>
          <a:lstStyle/>
          <a:p>
            <a:r>
              <a:rPr lang="en-US" dirty="0"/>
              <a:t>Submitted by : Amogh Garg – 2020UCO1688</a:t>
            </a:r>
          </a:p>
          <a:p>
            <a:r>
              <a:rPr lang="en-US" dirty="0"/>
              <a:t>	       </a:t>
            </a:r>
            <a:r>
              <a:rPr lang="en-US" dirty="0" err="1"/>
              <a:t>Mokshi</a:t>
            </a:r>
            <a:r>
              <a:rPr lang="en-US" dirty="0"/>
              <a:t> Sharma – 202UCO1691</a:t>
            </a:r>
          </a:p>
          <a:p>
            <a:r>
              <a:rPr lang="en-US" dirty="0"/>
              <a:t>                          </a:t>
            </a:r>
            <a:r>
              <a:rPr lang="en-US" dirty="0" err="1"/>
              <a:t>Shirishti</a:t>
            </a:r>
            <a:r>
              <a:rPr lang="en-US" dirty="0"/>
              <a:t> Jain – 2020UCO1649</a:t>
            </a:r>
          </a:p>
        </p:txBody>
      </p:sp>
      <p:pic>
        <p:nvPicPr>
          <p:cNvPr id="9" name="Picture 8">
            <a:extLst>
              <a:ext uri="{FF2B5EF4-FFF2-40B4-BE49-F238E27FC236}">
                <a16:creationId xmlns:a16="http://schemas.microsoft.com/office/drawing/2014/main" id="{8F8056D7-2BFA-5C5B-6F2C-C77387076C5E}"/>
              </a:ext>
            </a:extLst>
          </p:cNvPr>
          <p:cNvPicPr>
            <a:picLocks noChangeAspect="1"/>
          </p:cNvPicPr>
          <p:nvPr/>
        </p:nvPicPr>
        <p:blipFill>
          <a:blip r:embed="rId2"/>
          <a:stretch>
            <a:fillRect/>
          </a:stretch>
        </p:blipFill>
        <p:spPr>
          <a:xfrm>
            <a:off x="390548" y="647964"/>
            <a:ext cx="4440675" cy="5680603"/>
          </a:xfrm>
          <a:prstGeom prst="rect">
            <a:avLst/>
          </a:prstGeom>
        </p:spPr>
      </p:pic>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95E066-B0BC-8A81-6ABA-02AC9C729E19}"/>
              </a:ext>
            </a:extLst>
          </p:cNvPr>
          <p:cNvSpPr>
            <a:spLocks noGrp="1"/>
          </p:cNvSpPr>
          <p:nvPr>
            <p:ph type="sldNum" sz="quarter" idx="12"/>
          </p:nvPr>
        </p:nvSpPr>
        <p:spPr/>
        <p:txBody>
          <a:bodyPr/>
          <a:lstStyle/>
          <a:p>
            <a:fld id="{A402E4C0-AD5E-4E8C-9F21-7CCE474BDCEB}" type="slidenum">
              <a:rPr lang="en-US" smtClean="0"/>
              <a:t>10</a:t>
            </a:fld>
            <a:endParaRPr lang="en-US" dirty="0"/>
          </a:p>
        </p:txBody>
      </p:sp>
      <p:sp>
        <p:nvSpPr>
          <p:cNvPr id="13" name="Title 12">
            <a:extLst>
              <a:ext uri="{FF2B5EF4-FFF2-40B4-BE49-F238E27FC236}">
                <a16:creationId xmlns:a16="http://schemas.microsoft.com/office/drawing/2014/main" id="{1BF27759-83C4-3B79-D54C-8F4E12A9F1C1}"/>
              </a:ext>
            </a:extLst>
          </p:cNvPr>
          <p:cNvSpPr>
            <a:spLocks noGrp="1"/>
          </p:cNvSpPr>
          <p:nvPr>
            <p:ph type="title"/>
          </p:nvPr>
        </p:nvSpPr>
        <p:spPr>
          <a:xfrm>
            <a:off x="1645448" y="828379"/>
            <a:ext cx="8901103" cy="634323"/>
          </a:xfrm>
        </p:spPr>
        <p:txBody>
          <a:bodyPr>
            <a:normAutofit/>
          </a:bodyPr>
          <a:lstStyle/>
          <a:p>
            <a:r>
              <a:rPr lang="en-US" dirty="0"/>
              <a:t>SCREENSHOTS OF APPLICATION</a:t>
            </a:r>
            <a:endParaRPr lang="en-IN" dirty="0"/>
          </a:p>
        </p:txBody>
      </p:sp>
      <p:pic>
        <p:nvPicPr>
          <p:cNvPr id="5" name="Picture 4">
            <a:extLst>
              <a:ext uri="{FF2B5EF4-FFF2-40B4-BE49-F238E27FC236}">
                <a16:creationId xmlns:a16="http://schemas.microsoft.com/office/drawing/2014/main" id="{0D4A4A2E-3A96-02F8-CC56-266C5E70348E}"/>
              </a:ext>
            </a:extLst>
          </p:cNvPr>
          <p:cNvPicPr>
            <a:picLocks noChangeAspect="1"/>
          </p:cNvPicPr>
          <p:nvPr/>
        </p:nvPicPr>
        <p:blipFill>
          <a:blip r:embed="rId2"/>
          <a:stretch>
            <a:fillRect/>
          </a:stretch>
        </p:blipFill>
        <p:spPr>
          <a:xfrm>
            <a:off x="348082" y="1462701"/>
            <a:ext cx="5192615" cy="2977309"/>
          </a:xfrm>
          <a:prstGeom prst="rect">
            <a:avLst/>
          </a:prstGeom>
        </p:spPr>
      </p:pic>
      <p:pic>
        <p:nvPicPr>
          <p:cNvPr id="8" name="Picture 7">
            <a:extLst>
              <a:ext uri="{FF2B5EF4-FFF2-40B4-BE49-F238E27FC236}">
                <a16:creationId xmlns:a16="http://schemas.microsoft.com/office/drawing/2014/main" id="{06A94EF1-D94B-C2BC-CE9E-02EEBEDB650C}"/>
              </a:ext>
            </a:extLst>
          </p:cNvPr>
          <p:cNvPicPr>
            <a:picLocks noChangeAspect="1"/>
          </p:cNvPicPr>
          <p:nvPr/>
        </p:nvPicPr>
        <p:blipFill>
          <a:blip r:embed="rId3"/>
          <a:stretch>
            <a:fillRect/>
          </a:stretch>
        </p:blipFill>
        <p:spPr>
          <a:xfrm>
            <a:off x="6273799" y="1462702"/>
            <a:ext cx="5257801" cy="2977309"/>
          </a:xfrm>
          <a:prstGeom prst="rect">
            <a:avLst/>
          </a:prstGeom>
        </p:spPr>
      </p:pic>
      <p:pic>
        <p:nvPicPr>
          <p:cNvPr id="10" name="Picture 9">
            <a:extLst>
              <a:ext uri="{FF2B5EF4-FFF2-40B4-BE49-F238E27FC236}">
                <a16:creationId xmlns:a16="http://schemas.microsoft.com/office/drawing/2014/main" id="{4FFEA368-388F-D135-6CCB-8D8CA1D79552}"/>
              </a:ext>
            </a:extLst>
          </p:cNvPr>
          <p:cNvPicPr>
            <a:picLocks noChangeAspect="1"/>
          </p:cNvPicPr>
          <p:nvPr/>
        </p:nvPicPr>
        <p:blipFill>
          <a:blip r:embed="rId4"/>
          <a:stretch>
            <a:fillRect/>
          </a:stretch>
        </p:blipFill>
        <p:spPr>
          <a:xfrm>
            <a:off x="3703000" y="4440010"/>
            <a:ext cx="4210266" cy="2387723"/>
          </a:xfrm>
          <a:prstGeom prst="rect">
            <a:avLst/>
          </a:prstGeom>
        </p:spPr>
      </p:pic>
    </p:spTree>
    <p:extLst>
      <p:ext uri="{BB962C8B-B14F-4D97-AF65-F5344CB8AC3E}">
        <p14:creationId xmlns:p14="http://schemas.microsoft.com/office/powerpoint/2010/main" val="1303010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95E066-B0BC-8A81-6ABA-02AC9C729E19}"/>
              </a:ext>
            </a:extLst>
          </p:cNvPr>
          <p:cNvSpPr>
            <a:spLocks noGrp="1"/>
          </p:cNvSpPr>
          <p:nvPr>
            <p:ph type="sldNum" sz="quarter" idx="12"/>
          </p:nvPr>
        </p:nvSpPr>
        <p:spPr/>
        <p:txBody>
          <a:bodyPr/>
          <a:lstStyle/>
          <a:p>
            <a:fld id="{A402E4C0-AD5E-4E8C-9F21-7CCE474BDCEB}" type="slidenum">
              <a:rPr lang="en-US" smtClean="0"/>
              <a:t>11</a:t>
            </a:fld>
            <a:endParaRPr lang="en-US" dirty="0"/>
          </a:p>
        </p:txBody>
      </p:sp>
      <p:sp>
        <p:nvSpPr>
          <p:cNvPr id="13" name="Title 12">
            <a:extLst>
              <a:ext uri="{FF2B5EF4-FFF2-40B4-BE49-F238E27FC236}">
                <a16:creationId xmlns:a16="http://schemas.microsoft.com/office/drawing/2014/main" id="{1BF27759-83C4-3B79-D54C-8F4E12A9F1C1}"/>
              </a:ext>
            </a:extLst>
          </p:cNvPr>
          <p:cNvSpPr>
            <a:spLocks noGrp="1"/>
          </p:cNvSpPr>
          <p:nvPr>
            <p:ph type="title"/>
          </p:nvPr>
        </p:nvSpPr>
        <p:spPr>
          <a:xfrm>
            <a:off x="1645448" y="828379"/>
            <a:ext cx="8901103" cy="634323"/>
          </a:xfrm>
        </p:spPr>
        <p:txBody>
          <a:bodyPr>
            <a:normAutofit/>
          </a:bodyPr>
          <a:lstStyle/>
          <a:p>
            <a:r>
              <a:rPr lang="en-US" dirty="0"/>
              <a:t>SCREENSHOTS OF APPLICATION</a:t>
            </a:r>
            <a:endParaRPr lang="en-IN" dirty="0"/>
          </a:p>
        </p:txBody>
      </p:sp>
      <p:pic>
        <p:nvPicPr>
          <p:cNvPr id="3" name="Picture 2">
            <a:extLst>
              <a:ext uri="{FF2B5EF4-FFF2-40B4-BE49-F238E27FC236}">
                <a16:creationId xmlns:a16="http://schemas.microsoft.com/office/drawing/2014/main" id="{24655026-F464-752B-71EA-B146F3D41241}"/>
              </a:ext>
            </a:extLst>
          </p:cNvPr>
          <p:cNvPicPr>
            <a:picLocks noChangeAspect="1"/>
          </p:cNvPicPr>
          <p:nvPr/>
        </p:nvPicPr>
        <p:blipFill>
          <a:blip r:embed="rId2"/>
          <a:stretch>
            <a:fillRect/>
          </a:stretch>
        </p:blipFill>
        <p:spPr>
          <a:xfrm>
            <a:off x="85617" y="2137074"/>
            <a:ext cx="6091472" cy="3450925"/>
          </a:xfrm>
          <a:prstGeom prst="rect">
            <a:avLst/>
          </a:prstGeom>
        </p:spPr>
      </p:pic>
      <p:pic>
        <p:nvPicPr>
          <p:cNvPr id="7" name="Picture 6">
            <a:extLst>
              <a:ext uri="{FF2B5EF4-FFF2-40B4-BE49-F238E27FC236}">
                <a16:creationId xmlns:a16="http://schemas.microsoft.com/office/drawing/2014/main" id="{17E121EC-705E-BF33-A894-8A6EEE83656B}"/>
              </a:ext>
            </a:extLst>
          </p:cNvPr>
          <p:cNvPicPr>
            <a:picLocks noChangeAspect="1"/>
          </p:cNvPicPr>
          <p:nvPr/>
        </p:nvPicPr>
        <p:blipFill>
          <a:blip r:embed="rId3"/>
          <a:stretch>
            <a:fillRect/>
          </a:stretch>
        </p:blipFill>
        <p:spPr>
          <a:xfrm>
            <a:off x="6233820" y="2137074"/>
            <a:ext cx="5958180" cy="3450925"/>
          </a:xfrm>
          <a:prstGeom prst="rect">
            <a:avLst/>
          </a:prstGeom>
        </p:spPr>
      </p:pic>
    </p:spTree>
    <p:extLst>
      <p:ext uri="{BB962C8B-B14F-4D97-AF65-F5344CB8AC3E}">
        <p14:creationId xmlns:p14="http://schemas.microsoft.com/office/powerpoint/2010/main" val="2034738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9AC5B5-DBFF-474A-8D9B-1133B9C0066D}"/>
              </a:ext>
            </a:extLst>
          </p:cNvPr>
          <p:cNvSpPr>
            <a:spLocks noGrp="1"/>
          </p:cNvSpPr>
          <p:nvPr>
            <p:ph type="title"/>
          </p:nvPr>
        </p:nvSpPr>
        <p:spPr>
          <a:xfrm>
            <a:off x="1788650" y="1502547"/>
            <a:ext cx="9003866"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dirty="0"/>
              <a:t>SCOPE OF IMPROVEMENT IN FUTURE</a:t>
            </a:r>
            <a:endParaRPr lang="en-US" noProof="0" dirty="0"/>
          </a:p>
        </p:txBody>
      </p:sp>
      <p:sp>
        <p:nvSpPr>
          <p:cNvPr id="23" name="Text Placeholder 22">
            <a:extLst>
              <a:ext uri="{FF2B5EF4-FFF2-40B4-BE49-F238E27FC236}">
                <a16:creationId xmlns:a16="http://schemas.microsoft.com/office/drawing/2014/main" id="{2052F5BA-C743-4F56-BF96-3A70DB7B29D8}"/>
              </a:ext>
            </a:extLst>
          </p:cNvPr>
          <p:cNvSpPr>
            <a:spLocks noGrp="1"/>
          </p:cNvSpPr>
          <p:nvPr>
            <p:ph type="body" sz="quarter" idx="26"/>
          </p:nvPr>
        </p:nvSpPr>
        <p:spPr>
          <a:xfrm>
            <a:off x="1973698" y="3031460"/>
            <a:ext cx="1975104" cy="868680"/>
          </a:xfrm>
        </p:spPr>
        <p:txBody>
          <a:bodyPr/>
          <a:lstStyle/>
          <a:p>
            <a:r>
              <a:rPr lang="en-US" dirty="0"/>
              <a:t>USING OTHER MODEL</a:t>
            </a:r>
          </a:p>
        </p:txBody>
      </p:sp>
      <p:sp>
        <p:nvSpPr>
          <p:cNvPr id="24" name="Text Placeholder 23">
            <a:extLst>
              <a:ext uri="{FF2B5EF4-FFF2-40B4-BE49-F238E27FC236}">
                <a16:creationId xmlns:a16="http://schemas.microsoft.com/office/drawing/2014/main" id="{0BA3A285-1B6B-47C7-A879-444362C4EFED}"/>
              </a:ext>
            </a:extLst>
          </p:cNvPr>
          <p:cNvSpPr>
            <a:spLocks noGrp="1"/>
          </p:cNvSpPr>
          <p:nvPr>
            <p:ph type="body" sz="quarter" idx="27"/>
          </p:nvPr>
        </p:nvSpPr>
        <p:spPr>
          <a:xfrm>
            <a:off x="5202976" y="3031460"/>
            <a:ext cx="1975104" cy="868680"/>
          </a:xfrm>
        </p:spPr>
        <p:txBody>
          <a:bodyPr>
            <a:normAutofit fontScale="92500"/>
          </a:bodyPr>
          <a:lstStyle/>
          <a:p>
            <a:r>
              <a:rPr lang="en-US" dirty="0"/>
              <a:t>OVERCOMING API RESTRICTIONS</a:t>
            </a:r>
          </a:p>
        </p:txBody>
      </p:sp>
      <p:sp>
        <p:nvSpPr>
          <p:cNvPr id="25" name="Text Placeholder 24">
            <a:extLst>
              <a:ext uri="{FF2B5EF4-FFF2-40B4-BE49-F238E27FC236}">
                <a16:creationId xmlns:a16="http://schemas.microsoft.com/office/drawing/2014/main" id="{44B3A6EF-74CD-4CC3-BB15-24EAF0291D3A}"/>
              </a:ext>
            </a:extLst>
          </p:cNvPr>
          <p:cNvSpPr>
            <a:spLocks noGrp="1"/>
          </p:cNvSpPr>
          <p:nvPr>
            <p:ph type="body" sz="quarter" idx="28"/>
          </p:nvPr>
        </p:nvSpPr>
        <p:spPr>
          <a:xfrm>
            <a:off x="8346651" y="3031460"/>
            <a:ext cx="2228215" cy="868680"/>
          </a:xfrm>
        </p:spPr>
        <p:txBody>
          <a:bodyPr/>
          <a:lstStyle/>
          <a:p>
            <a:r>
              <a:rPr lang="en-US" dirty="0"/>
              <a:t>Multiple speakers</a:t>
            </a:r>
          </a:p>
        </p:txBody>
      </p:sp>
      <p:sp>
        <p:nvSpPr>
          <p:cNvPr id="33" name="Text Placeholder 32">
            <a:extLst>
              <a:ext uri="{FF2B5EF4-FFF2-40B4-BE49-F238E27FC236}">
                <a16:creationId xmlns:a16="http://schemas.microsoft.com/office/drawing/2014/main" id="{6408E2D6-75F9-4B6D-83C6-E5C1D0785788}"/>
              </a:ext>
            </a:extLst>
          </p:cNvPr>
          <p:cNvSpPr>
            <a:spLocks noGrp="1"/>
          </p:cNvSpPr>
          <p:nvPr>
            <p:ph type="body" sz="quarter" idx="13"/>
          </p:nvPr>
        </p:nvSpPr>
        <p:spPr>
          <a:xfrm>
            <a:off x="1591695" y="4042386"/>
            <a:ext cx="2743200" cy="1148945"/>
          </a:xfrm>
        </p:spPr>
        <p:txBody>
          <a:bodyPr>
            <a:normAutofit fontScale="92500" lnSpcReduction="20000"/>
          </a:bodyPr>
          <a:lstStyle/>
          <a:p>
            <a:r>
              <a:rPr lang="en-US" dirty="0"/>
              <a:t>The system can be tested with other summarization techniques like abstractive summarization to see whether there is improvement in performance or not.</a:t>
            </a:r>
          </a:p>
        </p:txBody>
      </p:sp>
      <p:sp>
        <p:nvSpPr>
          <p:cNvPr id="34" name="Text Placeholder 33">
            <a:extLst>
              <a:ext uri="{FF2B5EF4-FFF2-40B4-BE49-F238E27FC236}">
                <a16:creationId xmlns:a16="http://schemas.microsoft.com/office/drawing/2014/main" id="{53AB9469-72E1-430D-8BF6-AEEEBDE86C7B}"/>
              </a:ext>
            </a:extLst>
          </p:cNvPr>
          <p:cNvSpPr>
            <a:spLocks noGrp="1"/>
          </p:cNvSpPr>
          <p:nvPr>
            <p:ph type="body" sz="quarter" idx="29"/>
          </p:nvPr>
        </p:nvSpPr>
        <p:spPr>
          <a:xfrm>
            <a:off x="4820973" y="4042387"/>
            <a:ext cx="2743200" cy="1148945"/>
          </a:xfrm>
        </p:spPr>
        <p:txBody>
          <a:bodyPr>
            <a:normAutofit/>
          </a:bodyPr>
          <a:lstStyle/>
          <a:p>
            <a:r>
              <a:rPr lang="en-US" dirty="0"/>
              <a:t>Mechanisms can be devised to overcome limitations of Hugging Face Inference API like latency and recording for limited time.</a:t>
            </a:r>
          </a:p>
        </p:txBody>
      </p:sp>
      <p:sp>
        <p:nvSpPr>
          <p:cNvPr id="35" name="Text Placeholder 34">
            <a:extLst>
              <a:ext uri="{FF2B5EF4-FFF2-40B4-BE49-F238E27FC236}">
                <a16:creationId xmlns:a16="http://schemas.microsoft.com/office/drawing/2014/main" id="{83F37B6A-147E-428A-8A0A-66906B67C611}"/>
              </a:ext>
            </a:extLst>
          </p:cNvPr>
          <p:cNvSpPr>
            <a:spLocks noGrp="1"/>
          </p:cNvSpPr>
          <p:nvPr>
            <p:ph type="body" sz="quarter" idx="30"/>
          </p:nvPr>
        </p:nvSpPr>
        <p:spPr>
          <a:xfrm>
            <a:off x="7964649" y="4042386"/>
            <a:ext cx="2743200" cy="1148945"/>
          </a:xfrm>
        </p:spPr>
        <p:txBody>
          <a:bodyPr>
            <a:normAutofit fontScale="92500"/>
          </a:bodyPr>
          <a:lstStyle/>
          <a:p>
            <a:r>
              <a:rPr lang="en-US" dirty="0"/>
              <a:t>In future, we can think of solution to recognize multiple speakers in a video and generate summary of each speaker individually.</a:t>
            </a:r>
          </a:p>
        </p:txBody>
      </p:sp>
      <p:sp>
        <p:nvSpPr>
          <p:cNvPr id="38" name="Slide Number Placeholder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12</a:t>
            </a:fld>
            <a:endParaRPr lang="en-US" dirty="0"/>
          </a:p>
        </p:txBody>
      </p:sp>
    </p:spTree>
    <p:extLst>
      <p:ext uri="{BB962C8B-B14F-4D97-AF65-F5344CB8AC3E}">
        <p14:creationId xmlns:p14="http://schemas.microsoft.com/office/powerpoint/2010/main" val="3313535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p:txBody>
          <a:bodyPr/>
          <a:lstStyle/>
          <a:p>
            <a:r>
              <a:rPr lang="en-US" dirty="0"/>
              <a:t>Summary</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577993" y="2689071"/>
            <a:ext cx="4567209" cy="2212496"/>
          </a:xfrm>
        </p:spPr>
        <p:txBody>
          <a:bodyPr/>
          <a:lstStyle/>
          <a:p>
            <a:r>
              <a:rPr lang="en-US" dirty="0"/>
              <a:t>Overall, the successful development of such a system that can automatically record and summarize online meetings, webinars, and videos will provide significant benefits to organizations and individuals of all types. This system can help improve productivity, enhance collaboration, and increase efficiency by providing a comprehensive overview of important discussions done during the meeting. </a:t>
            </a: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13</a:t>
            </a:fld>
            <a:endParaRPr lang="en-US" dirty="0"/>
          </a:p>
        </p:txBody>
      </p:sp>
    </p:spTree>
    <p:extLst>
      <p:ext uri="{BB962C8B-B14F-4D97-AF65-F5344CB8AC3E}">
        <p14:creationId xmlns:p14="http://schemas.microsoft.com/office/powerpoint/2010/main" val="1987845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a:xfrm>
            <a:off x="7734456" y="3191934"/>
            <a:ext cx="4127344" cy="724702"/>
          </a:xfrm>
        </p:spPr>
        <p:txBody>
          <a:bodyPr/>
          <a:lstStyle/>
          <a:p>
            <a:r>
              <a:rPr lang="en-US" dirty="0"/>
              <a:t>Thank you</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14</a:t>
            </a:fld>
            <a:endParaRPr lang="en-US" dirty="0"/>
          </a:p>
        </p:txBody>
      </p:sp>
      <p:pic>
        <p:nvPicPr>
          <p:cNvPr id="5" name="Picture 4">
            <a:extLst>
              <a:ext uri="{FF2B5EF4-FFF2-40B4-BE49-F238E27FC236}">
                <a16:creationId xmlns:a16="http://schemas.microsoft.com/office/drawing/2014/main" id="{C9006327-E1B7-CBBD-E1CD-F21A851595F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0" y="0"/>
            <a:ext cx="12195278" cy="6857999"/>
          </a:xfrm>
          <a:prstGeom prst="rect">
            <a:avLst/>
          </a:prstGeom>
        </p:spPr>
      </p:pic>
      <p:sp>
        <p:nvSpPr>
          <p:cNvPr id="6" name="TextBox 5">
            <a:extLst>
              <a:ext uri="{FF2B5EF4-FFF2-40B4-BE49-F238E27FC236}">
                <a16:creationId xmlns:a16="http://schemas.microsoft.com/office/drawing/2014/main" id="{03242CF1-A724-0A94-678E-0A1B6DCE9DD8}"/>
              </a:ext>
            </a:extLst>
          </p:cNvPr>
          <p:cNvSpPr txBox="1"/>
          <p:nvPr/>
        </p:nvSpPr>
        <p:spPr>
          <a:xfrm>
            <a:off x="1490662" y="5915025"/>
            <a:ext cx="9210675" cy="230832"/>
          </a:xfrm>
          <a:prstGeom prst="rect">
            <a:avLst/>
          </a:prstGeom>
          <a:noFill/>
        </p:spPr>
        <p:txBody>
          <a:bodyPr wrap="square" rtlCol="0">
            <a:spAutoFit/>
          </a:bodyPr>
          <a:lstStyle/>
          <a:p>
            <a:r>
              <a:rPr lang="en-IN" sz="900">
                <a:hlinkClick r:id="rId4" tooltip="https://tr.wikipedia.org/wiki/Minnet"/>
              </a:rPr>
              <a:t>This Photo</a:t>
            </a:r>
            <a:r>
              <a:rPr lang="en-IN" sz="900"/>
              <a:t> by Unknown Author is licensed under </a:t>
            </a:r>
            <a:r>
              <a:rPr lang="en-IN" sz="900">
                <a:hlinkClick r:id="rId5" tooltip="https://creativecommons.org/licenses/by-sa/3.0/"/>
              </a:rPr>
              <a:t>CC BY-SA</a:t>
            </a:r>
            <a:endParaRPr lang="en-IN" sz="900"/>
          </a:p>
        </p:txBody>
      </p:sp>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p:txBody>
          <a:bodyPr>
            <a:normAutofit fontScale="90000"/>
          </a:bodyPr>
          <a:lstStyle/>
          <a:p>
            <a:r>
              <a:rPr kumimoji="0" lang="en-US" sz="2800" b="0" i="0" u="none" strike="noStrike" kern="1200" cap="all" spc="400" normalizeH="0" baseline="0" noProof="0" dirty="0">
                <a:ln w="19050">
                  <a:solidFill>
                    <a:schemeClr val="accent5"/>
                  </a:solidFill>
                </a:ln>
                <a:noFill/>
                <a:effectLst/>
                <a:uLnTx/>
                <a:uFillTx/>
                <a:latin typeface="+mj-lt"/>
                <a:ea typeface="+mn-ea"/>
                <a:cs typeface="+mn-cs"/>
              </a:rPr>
              <a:t>Problem statement</a:t>
            </a:r>
            <a:endParaRPr lang="en-US"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7" y="1921400"/>
            <a:ext cx="2289974" cy="365125"/>
          </a:xfrm>
        </p:spPr>
        <p:txBody>
          <a:bodyPr>
            <a:normAutofit fontScale="85000" lnSpcReduction="10000"/>
          </a:bodyPr>
          <a:lstStyle/>
          <a:p>
            <a:r>
              <a:rPr lang="en-US" dirty="0"/>
              <a:t>Digital content</a:t>
            </a:r>
          </a:p>
        </p:txBody>
      </p:sp>
      <p:sp>
        <p:nvSpPr>
          <p:cNvPr id="63" name="Text Placeholder 62">
            <a:extLst>
              <a:ext uri="{FF2B5EF4-FFF2-40B4-BE49-F238E27FC236}">
                <a16:creationId xmlns:a16="http://schemas.microsoft.com/office/drawing/2014/main" id="{831B3626-E1D2-42AE-AB45-94BC5112D8FC}"/>
              </a:ext>
            </a:extLst>
          </p:cNvPr>
          <p:cNvSpPr>
            <a:spLocks noGrp="1"/>
          </p:cNvSpPr>
          <p:nvPr>
            <p:ph type="body" sz="quarter" idx="16"/>
          </p:nvPr>
        </p:nvSpPr>
        <p:spPr>
          <a:xfrm>
            <a:off x="6746476" y="1921400"/>
            <a:ext cx="2289974" cy="365125"/>
          </a:xfrm>
        </p:spPr>
        <p:txBody>
          <a:bodyPr/>
          <a:lstStyle/>
          <a:p>
            <a:r>
              <a:rPr lang="en-US" dirty="0"/>
              <a:t>Data volume</a:t>
            </a: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9417910" y="1921400"/>
            <a:ext cx="2289974" cy="365125"/>
          </a:xfrm>
        </p:spPr>
        <p:txBody>
          <a:bodyPr/>
          <a:lstStyle/>
          <a:p>
            <a:r>
              <a:rPr lang="en-US" dirty="0"/>
              <a:t>time</a:t>
            </a: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8" y="2245710"/>
            <a:ext cx="2289974" cy="1739538"/>
          </a:xfrm>
        </p:spPr>
        <p:txBody>
          <a:bodyPr/>
          <a:lstStyle/>
          <a:p>
            <a:r>
              <a:rPr lang="en-US" dirty="0"/>
              <a:t>The rise of online meetings, webinars, and video conferences has led to an explosion of digital content.</a:t>
            </a:r>
          </a:p>
        </p:txBody>
      </p:sp>
      <p:sp>
        <p:nvSpPr>
          <p:cNvPr id="42" name="Text Placeholder 41">
            <a:extLst>
              <a:ext uri="{FF2B5EF4-FFF2-40B4-BE49-F238E27FC236}">
                <a16:creationId xmlns:a16="http://schemas.microsoft.com/office/drawing/2014/main" id="{A68FF55C-6F05-48FC-9323-AB8D48077BE6}"/>
              </a:ext>
            </a:extLst>
          </p:cNvPr>
          <p:cNvSpPr>
            <a:spLocks noGrp="1"/>
          </p:cNvSpPr>
          <p:nvPr>
            <p:ph type="body" sz="quarter" idx="17"/>
          </p:nvPr>
        </p:nvSpPr>
        <p:spPr>
          <a:xfrm>
            <a:off x="6746476" y="2245710"/>
            <a:ext cx="2289974" cy="1739538"/>
          </a:xfrm>
        </p:spPr>
        <p:txBody>
          <a:bodyPr>
            <a:normAutofit lnSpcReduction="10000"/>
          </a:bodyPr>
          <a:lstStyle/>
          <a:p>
            <a:r>
              <a:rPr lang="en-US" dirty="0"/>
              <a:t>While these meetings are an essential part of modern communication and collaboration, the sheer volume of data they generate can be overwhelming</a:t>
            </a:r>
          </a:p>
        </p:txBody>
      </p:sp>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9417910" y="2245710"/>
            <a:ext cx="2289974" cy="1739538"/>
          </a:xfrm>
        </p:spPr>
        <p:txBody>
          <a:bodyPr vert="horz" lIns="91440" tIns="45720" rIns="91440" bIns="45720" rtlCol="0" anchor="t">
            <a:normAutofit/>
          </a:bodyPr>
          <a:lstStyle/>
          <a:p>
            <a:r>
              <a:rPr lang="en-US" dirty="0"/>
              <a:t>It becomes very cumbersome for the people who missed the meetings due to prior engagements to watch the entire recordings again.</a:t>
            </a:r>
          </a:p>
        </p:txBody>
      </p:sp>
      <p:sp>
        <p:nvSpPr>
          <p:cNvPr id="65" name="Text Placeholder 64">
            <a:extLst>
              <a:ext uri="{FF2B5EF4-FFF2-40B4-BE49-F238E27FC236}">
                <a16:creationId xmlns:a16="http://schemas.microsoft.com/office/drawing/2014/main" id="{270A850F-E957-43F7-B7FA-3CD874079131}"/>
              </a:ext>
            </a:extLst>
          </p:cNvPr>
          <p:cNvSpPr>
            <a:spLocks noGrp="1"/>
          </p:cNvSpPr>
          <p:nvPr>
            <p:ph type="body" sz="quarter" idx="23"/>
          </p:nvPr>
        </p:nvSpPr>
        <p:spPr>
          <a:xfrm>
            <a:off x="6746476" y="4350566"/>
            <a:ext cx="2289974" cy="365125"/>
          </a:xfrm>
        </p:spPr>
        <p:txBody>
          <a:bodyPr/>
          <a:lstStyle/>
          <a:p>
            <a:r>
              <a:rPr lang="en-US" dirty="0"/>
              <a:t>Usability</a:t>
            </a:r>
          </a:p>
        </p:txBody>
      </p:sp>
      <p:sp>
        <p:nvSpPr>
          <p:cNvPr id="44" name="Text Placeholder 43">
            <a:extLst>
              <a:ext uri="{FF2B5EF4-FFF2-40B4-BE49-F238E27FC236}">
                <a16:creationId xmlns:a16="http://schemas.microsoft.com/office/drawing/2014/main" id="{12753D88-B840-4BCA-80FC-E51B691A8578}"/>
              </a:ext>
            </a:extLst>
          </p:cNvPr>
          <p:cNvSpPr>
            <a:spLocks noGrp="1"/>
          </p:cNvSpPr>
          <p:nvPr>
            <p:ph type="body" sz="quarter" idx="19"/>
          </p:nvPr>
        </p:nvSpPr>
        <p:spPr>
          <a:xfrm>
            <a:off x="6564671" y="4804396"/>
            <a:ext cx="2289974" cy="1463249"/>
          </a:xfrm>
        </p:spPr>
        <p:txBody>
          <a:bodyPr/>
          <a:lstStyle/>
          <a:p>
            <a:r>
              <a:rPr lang="en-US" dirty="0"/>
              <a:t>People want something that’s simple to use, efficient and easy to adopt.</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611775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728480" y="2968057"/>
            <a:ext cx="2956810" cy="1129164"/>
          </a:xfrm>
        </p:spPr>
        <p:txBody>
          <a:bodyPr/>
          <a:lstStyle/>
          <a:p>
            <a:r>
              <a:rPr lang="en-US" noProof="0" dirty="0"/>
              <a:t>Solution</a:t>
            </a:r>
            <a:endParaRPr lang="en-US" dirty="0"/>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5167308" y="1335193"/>
            <a:ext cx="2859091" cy="365125"/>
          </a:xfrm>
        </p:spPr>
        <p:txBody>
          <a:bodyPr/>
          <a:lstStyle/>
          <a:p>
            <a:r>
              <a:rPr lang="en-US" dirty="0"/>
              <a:t>idea</a:t>
            </a: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8506711" y="1335193"/>
            <a:ext cx="2859090" cy="365125"/>
          </a:xfrm>
        </p:spPr>
        <p:txBody>
          <a:bodyPr/>
          <a:lstStyle/>
          <a:p>
            <a:r>
              <a:rPr lang="en-US" dirty="0"/>
              <a:t>Target audience</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5167309" y="1639822"/>
            <a:ext cx="2859091" cy="1517776"/>
          </a:xfrm>
        </p:spPr>
        <p:txBody>
          <a:bodyPr>
            <a:normAutofit/>
          </a:bodyPr>
          <a:lstStyle/>
          <a:p>
            <a:r>
              <a:rPr lang="en-US" dirty="0"/>
              <a:t>Develop an NLP system that can automatically record online meetings, webinars, and videos and generate a summary of the content in text format.</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8506711" y="1639822"/>
            <a:ext cx="2859090" cy="1475319"/>
          </a:xfrm>
        </p:spPr>
        <p:txBody>
          <a:bodyPr>
            <a:normAutofit/>
          </a:bodyPr>
          <a:lstStyle/>
          <a:p>
            <a:r>
              <a:rPr lang="en-US" dirty="0"/>
              <a:t>People who miss important webinars can also use this to get a gist of all the things. It can also be used to generate summary of videos for referencing later on.</a:t>
            </a:r>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5167309" y="3532639"/>
            <a:ext cx="2859089" cy="365125"/>
          </a:xfrm>
        </p:spPr>
        <p:txBody>
          <a:bodyPr/>
          <a:lstStyle/>
          <a:p>
            <a:r>
              <a:rPr lang="en-US" dirty="0"/>
              <a:t>TIME saving</a:t>
            </a:r>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a:xfrm>
            <a:off x="8506711" y="3532639"/>
            <a:ext cx="2859090" cy="365125"/>
          </a:xfrm>
        </p:spPr>
        <p:txBody>
          <a:bodyPr/>
          <a:lstStyle/>
          <a:p>
            <a:r>
              <a:rPr lang="en-US" dirty="0"/>
              <a:t>Easy to use</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5167310" y="3845321"/>
            <a:ext cx="2859089" cy="1526930"/>
          </a:xfrm>
        </p:spPr>
        <p:txBody>
          <a:bodyPr>
            <a:normAutofit fontScale="92500"/>
          </a:bodyPr>
          <a:lstStyle/>
          <a:p>
            <a:r>
              <a:rPr lang="en-US" dirty="0"/>
              <a:t>Saves time by generating summary and preventing the users to go through the entire video. This system can help improve productivity, enhance collaboration, and increase efficiency</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8506711" y="3837269"/>
            <a:ext cx="2859090" cy="1533310"/>
          </a:xfrm>
        </p:spPr>
        <p:txBody>
          <a:bodyPr>
            <a:normAutofit/>
          </a:bodyPr>
          <a:lstStyle/>
          <a:p>
            <a:r>
              <a:rPr lang="en-US" dirty="0"/>
              <a:t>Simple to use and user-friendly.</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Tree>
    <p:extLst>
      <p:ext uri="{BB962C8B-B14F-4D97-AF65-F5344CB8AC3E}">
        <p14:creationId xmlns:p14="http://schemas.microsoft.com/office/powerpoint/2010/main" val="414789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452697" y="275532"/>
            <a:ext cx="7286605" cy="634323"/>
          </a:xfrm>
        </p:spPr>
        <p:txBody>
          <a:bodyPr/>
          <a:lstStyle/>
          <a:p>
            <a:r>
              <a:rPr lang="en-US" dirty="0"/>
              <a:t>APPLICATION Overview</a:t>
            </a:r>
          </a:p>
        </p:txBody>
      </p:sp>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620484" y="3639417"/>
            <a:ext cx="2383764" cy="365125"/>
          </a:xfrm>
        </p:spPr>
        <p:txBody>
          <a:bodyPr>
            <a:normAutofit/>
          </a:bodyPr>
          <a:lstStyle/>
          <a:p>
            <a:r>
              <a:rPr lang="en-US" dirty="0"/>
              <a:t>PUNCTUATION</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620483" y="4232940"/>
            <a:ext cx="2383764" cy="1126085"/>
          </a:xfrm>
        </p:spPr>
        <p:txBody>
          <a:bodyPr/>
          <a:lstStyle/>
          <a:p>
            <a:r>
              <a:rPr lang="en-US" dirty="0"/>
              <a:t>Hugging Face Inference API is used to punctuate the text file generated in the previous step</a:t>
            </a:r>
          </a:p>
        </p:txBody>
      </p:sp>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3419503" y="3639417"/>
            <a:ext cx="2502719" cy="365125"/>
          </a:xfrm>
        </p:spPr>
        <p:txBody>
          <a:bodyPr>
            <a:normAutofit fontScale="77500" lnSpcReduction="20000"/>
          </a:bodyPr>
          <a:lstStyle/>
          <a:p>
            <a:r>
              <a:rPr lang="en-US" dirty="0"/>
              <a:t>EXTRACTIVE SUMMARIAZTION</a:t>
            </a:r>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3478980" y="4196777"/>
            <a:ext cx="2383764" cy="1126085"/>
          </a:xfrm>
        </p:spPr>
        <p:txBody>
          <a:bodyPr>
            <a:normAutofit fontScale="77500" lnSpcReduction="20000"/>
          </a:bodyPr>
          <a:lstStyle/>
          <a:p>
            <a:r>
              <a:rPr lang="en-US" dirty="0"/>
              <a:t>An Extractive summarization model is developed from scratch to generate the summary of the given input file.  2 models have been developed and the results generated by both of them are compared. </a:t>
            </a:r>
          </a:p>
        </p:txBody>
      </p:sp>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6337478" y="3639417"/>
            <a:ext cx="2383765" cy="365125"/>
          </a:xfrm>
        </p:spPr>
        <p:txBody>
          <a:bodyPr>
            <a:normAutofit fontScale="77500" lnSpcReduction="20000"/>
          </a:bodyPr>
          <a:lstStyle/>
          <a:p>
            <a:r>
              <a:rPr lang="en-US" dirty="0"/>
              <a:t>FREQUENCY BASED APPROACH</a:t>
            </a:r>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6337477" y="3987288"/>
            <a:ext cx="2502719" cy="1897045"/>
          </a:xfrm>
        </p:spPr>
        <p:txBody>
          <a:bodyPr>
            <a:normAutofit fontScale="85000" lnSpcReduction="10000"/>
          </a:bodyPr>
          <a:lstStyle/>
          <a:p>
            <a:r>
              <a:rPr lang="en-US" dirty="0"/>
              <a:t>This model takes a text file as input and assigns weights to words based on their importance and subsequently assigns scores to sentences based on the weights of the words contained in it. The sentences with scores above a certain threshold are appended to the summary.</a:t>
            </a:r>
          </a:p>
        </p:txBody>
      </p:sp>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a:xfrm>
            <a:off x="9188445" y="3639417"/>
            <a:ext cx="2383765" cy="365125"/>
          </a:xfrm>
        </p:spPr>
        <p:txBody>
          <a:bodyPr>
            <a:normAutofit/>
          </a:bodyPr>
          <a:lstStyle/>
          <a:p>
            <a:r>
              <a:rPr lang="en-US" dirty="0"/>
              <a:t>TEXTRANK</a:t>
            </a:r>
          </a:p>
        </p:txBody>
      </p:sp>
      <p:sp>
        <p:nvSpPr>
          <p:cNvPr id="20" name="Text Placeholder 19">
            <a:extLst>
              <a:ext uri="{FF2B5EF4-FFF2-40B4-BE49-F238E27FC236}">
                <a16:creationId xmlns:a16="http://schemas.microsoft.com/office/drawing/2014/main" id="{5F481192-C246-4A6A-8D3F-9EBF56786C13}"/>
              </a:ext>
            </a:extLst>
          </p:cNvPr>
          <p:cNvSpPr>
            <a:spLocks noGrp="1"/>
          </p:cNvSpPr>
          <p:nvPr>
            <p:ph type="body" sz="quarter" idx="19"/>
          </p:nvPr>
        </p:nvSpPr>
        <p:spPr>
          <a:xfrm>
            <a:off x="9188445" y="3953422"/>
            <a:ext cx="2743200" cy="1964778"/>
          </a:xfrm>
        </p:spPr>
        <p:txBody>
          <a:bodyPr>
            <a:normAutofit fontScale="77500" lnSpcReduction="20000"/>
          </a:bodyPr>
          <a:lstStyle/>
          <a:p>
            <a:r>
              <a:rPr lang="en-US" dirty="0"/>
              <a:t>This model also takes text files as input and after cleaning the text, it creates embeddings for the words. In accordance with the word embeddings, a similarity matrix of sentences is created. The similarity matrix is then converted into a graph, with sentences as vertices and similarity scores as edges, for sentence rank calculation. Finally, a certain number of top-ranked sentences form the final summary.</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
        <p:nvSpPr>
          <p:cNvPr id="15" name="Text Placeholder 20">
            <a:extLst>
              <a:ext uri="{FF2B5EF4-FFF2-40B4-BE49-F238E27FC236}">
                <a16:creationId xmlns:a16="http://schemas.microsoft.com/office/drawing/2014/main" id="{6D3F125A-93FE-D606-5212-8B8E0D4715AF}"/>
              </a:ext>
            </a:extLst>
          </p:cNvPr>
          <p:cNvSpPr txBox="1">
            <a:spLocks/>
          </p:cNvSpPr>
          <p:nvPr/>
        </p:nvSpPr>
        <p:spPr>
          <a:xfrm>
            <a:off x="162044" y="1329885"/>
            <a:ext cx="2383764" cy="3651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EXTENSION</a:t>
            </a:r>
          </a:p>
        </p:txBody>
      </p:sp>
      <p:sp>
        <p:nvSpPr>
          <p:cNvPr id="16" name="Text Placeholder 20">
            <a:extLst>
              <a:ext uri="{FF2B5EF4-FFF2-40B4-BE49-F238E27FC236}">
                <a16:creationId xmlns:a16="http://schemas.microsoft.com/office/drawing/2014/main" id="{E1710159-8132-9ACB-4833-EF5213F0BDC6}"/>
              </a:ext>
            </a:extLst>
          </p:cNvPr>
          <p:cNvSpPr txBox="1">
            <a:spLocks/>
          </p:cNvSpPr>
          <p:nvPr/>
        </p:nvSpPr>
        <p:spPr>
          <a:xfrm>
            <a:off x="2389518" y="1359492"/>
            <a:ext cx="2383764" cy="3651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API USED</a:t>
            </a:r>
          </a:p>
        </p:txBody>
      </p:sp>
      <p:sp>
        <p:nvSpPr>
          <p:cNvPr id="18" name="Text Placeholder 20">
            <a:extLst>
              <a:ext uri="{FF2B5EF4-FFF2-40B4-BE49-F238E27FC236}">
                <a16:creationId xmlns:a16="http://schemas.microsoft.com/office/drawing/2014/main" id="{EAA771A9-F9AB-B506-EA24-B74028F0E8FA}"/>
              </a:ext>
            </a:extLst>
          </p:cNvPr>
          <p:cNvSpPr txBox="1">
            <a:spLocks/>
          </p:cNvSpPr>
          <p:nvPr/>
        </p:nvSpPr>
        <p:spPr>
          <a:xfrm>
            <a:off x="4904117" y="1357263"/>
            <a:ext cx="2383764" cy="3651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SOCKETIO</a:t>
            </a:r>
          </a:p>
        </p:txBody>
      </p:sp>
      <p:sp>
        <p:nvSpPr>
          <p:cNvPr id="26" name="Text Placeholder 20">
            <a:extLst>
              <a:ext uri="{FF2B5EF4-FFF2-40B4-BE49-F238E27FC236}">
                <a16:creationId xmlns:a16="http://schemas.microsoft.com/office/drawing/2014/main" id="{55652131-85B7-28A9-8324-EDE781FC46F8}"/>
              </a:ext>
            </a:extLst>
          </p:cNvPr>
          <p:cNvSpPr txBox="1">
            <a:spLocks/>
          </p:cNvSpPr>
          <p:nvPr/>
        </p:nvSpPr>
        <p:spPr>
          <a:xfrm>
            <a:off x="7248886" y="1383293"/>
            <a:ext cx="2383764" cy="365125"/>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Recognizing speech</a:t>
            </a:r>
          </a:p>
        </p:txBody>
      </p:sp>
      <p:sp>
        <p:nvSpPr>
          <p:cNvPr id="27" name="Text Placeholder 20">
            <a:extLst>
              <a:ext uri="{FF2B5EF4-FFF2-40B4-BE49-F238E27FC236}">
                <a16:creationId xmlns:a16="http://schemas.microsoft.com/office/drawing/2014/main" id="{FA405394-4DCD-8F71-4D9E-0D5DD743DE73}"/>
              </a:ext>
            </a:extLst>
          </p:cNvPr>
          <p:cNvSpPr txBox="1">
            <a:spLocks/>
          </p:cNvSpPr>
          <p:nvPr/>
        </p:nvSpPr>
        <p:spPr>
          <a:xfrm>
            <a:off x="9722337" y="1355803"/>
            <a:ext cx="2383764" cy="3651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SPEECH2TEXT</a:t>
            </a:r>
          </a:p>
        </p:txBody>
      </p:sp>
      <p:sp>
        <p:nvSpPr>
          <p:cNvPr id="29" name="Text Placeholder 21">
            <a:extLst>
              <a:ext uri="{FF2B5EF4-FFF2-40B4-BE49-F238E27FC236}">
                <a16:creationId xmlns:a16="http://schemas.microsoft.com/office/drawing/2014/main" id="{EA75B19C-D3CD-D838-97BA-A2AD12642A1F}"/>
              </a:ext>
            </a:extLst>
          </p:cNvPr>
          <p:cNvSpPr txBox="1">
            <a:spLocks/>
          </p:cNvSpPr>
          <p:nvPr/>
        </p:nvSpPr>
        <p:spPr>
          <a:xfrm>
            <a:off x="194554" y="1881132"/>
            <a:ext cx="2383764" cy="1126085"/>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Frontend is in the form of a browser extension. This extension can be used alongside the online meetings/webinars. It will be used to record the meeting and send the recording as input to the backend.</a:t>
            </a:r>
          </a:p>
        </p:txBody>
      </p:sp>
      <p:sp>
        <p:nvSpPr>
          <p:cNvPr id="30" name="Text Placeholder 21">
            <a:extLst>
              <a:ext uri="{FF2B5EF4-FFF2-40B4-BE49-F238E27FC236}">
                <a16:creationId xmlns:a16="http://schemas.microsoft.com/office/drawing/2014/main" id="{C51F734F-9AC3-6BFC-C357-34DF0FCBE11F}"/>
              </a:ext>
            </a:extLst>
          </p:cNvPr>
          <p:cNvSpPr txBox="1">
            <a:spLocks/>
          </p:cNvSpPr>
          <p:nvPr/>
        </p:nvSpPr>
        <p:spPr>
          <a:xfrm>
            <a:off x="2545808" y="1809831"/>
            <a:ext cx="2383764" cy="1126085"/>
          </a:xfrm>
          <a:prstGeom prst="rect">
            <a:avLst/>
          </a:prstGeom>
        </p:spPr>
        <p:txBody>
          <a:bodyPr vert="horz" lIns="91440" tIns="45720" rIns="91440" bIns="45720" rtlCol="0">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MediaRecorder</a:t>
            </a:r>
            <a:r>
              <a:rPr lang="en-US" dirty="0"/>
              <a:t> API is used to record the media stream for which the summary has to be generated.</a:t>
            </a:r>
          </a:p>
        </p:txBody>
      </p:sp>
      <p:sp>
        <p:nvSpPr>
          <p:cNvPr id="31" name="Text Placeholder 21">
            <a:extLst>
              <a:ext uri="{FF2B5EF4-FFF2-40B4-BE49-F238E27FC236}">
                <a16:creationId xmlns:a16="http://schemas.microsoft.com/office/drawing/2014/main" id="{3E588164-5662-A7BC-B9C0-209035675CC8}"/>
              </a:ext>
            </a:extLst>
          </p:cNvPr>
          <p:cNvSpPr txBox="1">
            <a:spLocks/>
          </p:cNvSpPr>
          <p:nvPr/>
        </p:nvSpPr>
        <p:spPr>
          <a:xfrm>
            <a:off x="9632650" y="1778493"/>
            <a:ext cx="2383764" cy="1126085"/>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VOSK Speech2Text model is used to convert “audio.wav” into text </a:t>
            </a:r>
            <a:r>
              <a:rPr lang="en-US" dirty="0" err="1"/>
              <a:t>i.e</a:t>
            </a:r>
            <a:r>
              <a:rPr lang="en-US" dirty="0"/>
              <a:t> convert speech to text.  Kaldi submodule under VOSK is used for Automatic Speech Recognition (ASR) from the audio file. </a:t>
            </a:r>
          </a:p>
        </p:txBody>
      </p:sp>
      <p:sp>
        <p:nvSpPr>
          <p:cNvPr id="32" name="Text Placeholder 21">
            <a:extLst>
              <a:ext uri="{FF2B5EF4-FFF2-40B4-BE49-F238E27FC236}">
                <a16:creationId xmlns:a16="http://schemas.microsoft.com/office/drawing/2014/main" id="{8EFC43B6-8E49-116F-A2A1-A14D221AE3B7}"/>
              </a:ext>
            </a:extLst>
          </p:cNvPr>
          <p:cNvSpPr txBox="1">
            <a:spLocks/>
          </p:cNvSpPr>
          <p:nvPr/>
        </p:nvSpPr>
        <p:spPr>
          <a:xfrm>
            <a:off x="7313336" y="1785331"/>
            <a:ext cx="2383764" cy="112608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Speech is extracted from the “</a:t>
            </a:r>
            <a:r>
              <a:rPr lang="en-US" dirty="0" err="1"/>
              <a:t>video.webm</a:t>
            </a:r>
            <a:r>
              <a:rPr lang="en-US" dirty="0"/>
              <a:t>” file using FFMPEG.  FFMPEG converts “</a:t>
            </a:r>
            <a:r>
              <a:rPr lang="en-US" dirty="0" err="1"/>
              <a:t>video.webm</a:t>
            </a:r>
            <a:r>
              <a:rPr lang="en-US" dirty="0"/>
              <a:t>” to “audio.wav” which contains just the audio of the entire media.</a:t>
            </a:r>
          </a:p>
        </p:txBody>
      </p:sp>
      <p:sp>
        <p:nvSpPr>
          <p:cNvPr id="33" name="Text Placeholder 21">
            <a:extLst>
              <a:ext uri="{FF2B5EF4-FFF2-40B4-BE49-F238E27FC236}">
                <a16:creationId xmlns:a16="http://schemas.microsoft.com/office/drawing/2014/main" id="{DFDA2F6A-48E8-D591-2D44-879A0B0C414C}"/>
              </a:ext>
            </a:extLst>
          </p:cNvPr>
          <p:cNvSpPr txBox="1">
            <a:spLocks/>
          </p:cNvSpPr>
          <p:nvPr/>
        </p:nvSpPr>
        <p:spPr>
          <a:xfrm>
            <a:off x="4929572" y="1845481"/>
            <a:ext cx="2383764" cy="1126085"/>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 is used to establish a bidirectional communication between the client (frontend) and the server (backend). The chunks of video are transmitted from the client to the server for processing using </a:t>
            </a:r>
            <a:r>
              <a:rPr lang="en-US" dirty="0" err="1"/>
              <a:t>SocketIO</a:t>
            </a:r>
            <a:r>
              <a:rPr lang="en-US" dirty="0"/>
              <a:t>. </a:t>
            </a:r>
          </a:p>
        </p:txBody>
      </p:sp>
    </p:spTree>
    <p:extLst>
      <p:ext uri="{BB962C8B-B14F-4D97-AF65-F5344CB8AC3E}">
        <p14:creationId xmlns:p14="http://schemas.microsoft.com/office/powerpoint/2010/main" val="2378828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98231A-CE93-5B02-5307-CC23230A9B1A}"/>
              </a:ext>
            </a:extLst>
          </p:cNvPr>
          <p:cNvSpPr>
            <a:spLocks noGrp="1"/>
          </p:cNvSpPr>
          <p:nvPr>
            <p:ph type="sldNum" sz="quarter" idx="12"/>
          </p:nvPr>
        </p:nvSpPr>
        <p:spPr/>
        <p:txBody>
          <a:bodyPr/>
          <a:lstStyle/>
          <a:p>
            <a:fld id="{A402E4C0-AD5E-4E8C-9F21-7CCE474BDCEB}" type="slidenum">
              <a:rPr lang="en-US" smtClean="0"/>
              <a:t>5</a:t>
            </a:fld>
            <a:endParaRPr lang="en-US" dirty="0"/>
          </a:p>
        </p:txBody>
      </p:sp>
      <p:sp>
        <p:nvSpPr>
          <p:cNvPr id="13" name="Title 12">
            <a:extLst>
              <a:ext uri="{FF2B5EF4-FFF2-40B4-BE49-F238E27FC236}">
                <a16:creationId xmlns:a16="http://schemas.microsoft.com/office/drawing/2014/main" id="{5FC07C8F-83F5-2FCB-EB6C-2229FF4AF00C}"/>
              </a:ext>
            </a:extLst>
          </p:cNvPr>
          <p:cNvSpPr>
            <a:spLocks noGrp="1"/>
          </p:cNvSpPr>
          <p:nvPr>
            <p:ph type="title"/>
          </p:nvPr>
        </p:nvSpPr>
        <p:spPr>
          <a:xfrm>
            <a:off x="2545830" y="495290"/>
            <a:ext cx="7286605" cy="634323"/>
          </a:xfrm>
        </p:spPr>
        <p:txBody>
          <a:bodyPr/>
          <a:lstStyle/>
          <a:p>
            <a:r>
              <a:rPr lang="en-US" dirty="0"/>
              <a:t>Data flow diagram</a:t>
            </a:r>
            <a:endParaRPr lang="en-IN" dirty="0"/>
          </a:p>
        </p:txBody>
      </p:sp>
      <p:pic>
        <p:nvPicPr>
          <p:cNvPr id="27" name="Picture 26">
            <a:extLst>
              <a:ext uri="{FF2B5EF4-FFF2-40B4-BE49-F238E27FC236}">
                <a16:creationId xmlns:a16="http://schemas.microsoft.com/office/drawing/2014/main" id="{B408DA81-AAE3-DC7F-D8E3-79774989FFD6}"/>
              </a:ext>
            </a:extLst>
          </p:cNvPr>
          <p:cNvPicPr>
            <a:picLocks noChangeAspect="1"/>
          </p:cNvPicPr>
          <p:nvPr/>
        </p:nvPicPr>
        <p:blipFill>
          <a:blip r:embed="rId2"/>
          <a:stretch>
            <a:fillRect/>
          </a:stretch>
        </p:blipFill>
        <p:spPr>
          <a:xfrm>
            <a:off x="1557866" y="1356866"/>
            <a:ext cx="9101667" cy="4496296"/>
          </a:xfrm>
          <a:prstGeom prst="rect">
            <a:avLst/>
          </a:prstGeom>
        </p:spPr>
      </p:pic>
    </p:spTree>
    <p:extLst>
      <p:ext uri="{BB962C8B-B14F-4D97-AF65-F5344CB8AC3E}">
        <p14:creationId xmlns:p14="http://schemas.microsoft.com/office/powerpoint/2010/main" val="3464644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0" y="1036629"/>
            <a:ext cx="6007099" cy="4784742"/>
          </a:xfrm>
        </p:spPr>
        <p:txBody>
          <a:bodyPr/>
          <a:lstStyle/>
          <a:p>
            <a:r>
              <a:rPr lang="en-US" dirty="0"/>
              <a:t>TECH STACK USED</a:t>
            </a:r>
          </a:p>
        </p:txBody>
      </p:sp>
      <p:sp>
        <p:nvSpPr>
          <p:cNvPr id="13" name="Text Placeholder 12">
            <a:extLst>
              <a:ext uri="{FF2B5EF4-FFF2-40B4-BE49-F238E27FC236}">
                <a16:creationId xmlns:a16="http://schemas.microsoft.com/office/drawing/2014/main" id="{D1E74F73-E009-4956-9E74-742C1038F57A}"/>
              </a:ext>
            </a:extLst>
          </p:cNvPr>
          <p:cNvSpPr>
            <a:spLocks noGrp="1"/>
          </p:cNvSpPr>
          <p:nvPr>
            <p:ph type="body" sz="quarter" idx="22"/>
          </p:nvPr>
        </p:nvSpPr>
        <p:spPr>
          <a:xfrm>
            <a:off x="729016" y="2368506"/>
            <a:ext cx="4771030" cy="365125"/>
          </a:xfrm>
        </p:spPr>
        <p:txBody>
          <a:bodyPr/>
          <a:lstStyle/>
          <a:p>
            <a:r>
              <a:rPr lang="en-ZA" dirty="0"/>
              <a:t>FRONTEND​</a:t>
            </a:r>
            <a:endParaRPr lang="en-US" dirty="0"/>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729016" y="2627927"/>
            <a:ext cx="4771030" cy="801073"/>
          </a:xfrm>
        </p:spPr>
        <p:txBody>
          <a:bodyPr>
            <a:normAutofit lnSpcReduction="10000"/>
          </a:bodyPr>
          <a:lstStyle/>
          <a:p>
            <a:pPr marL="285750" indent="-285750">
              <a:buFont typeface="Arial" panose="020B0604020202020204" pitchFamily="34" charset="0"/>
              <a:buChar char="•"/>
            </a:pPr>
            <a:r>
              <a:rPr lang="en-US" dirty="0"/>
              <a:t>HTML</a:t>
            </a:r>
          </a:p>
          <a:p>
            <a:pPr marL="285750" indent="-285750">
              <a:buFont typeface="Arial" panose="020B0604020202020204" pitchFamily="34" charset="0"/>
              <a:buChar char="•"/>
            </a:pPr>
            <a:r>
              <a:rPr lang="en-US" dirty="0"/>
              <a:t>CSS</a:t>
            </a:r>
          </a:p>
          <a:p>
            <a:pPr marL="285750" indent="-285750">
              <a:buFont typeface="Arial" panose="020B0604020202020204" pitchFamily="34" charset="0"/>
              <a:buChar char="•"/>
            </a:pPr>
            <a:r>
              <a:rPr lang="en-US" dirty="0"/>
              <a:t>JAVASCRIPT</a:t>
            </a:r>
          </a:p>
        </p:txBody>
      </p:sp>
      <p:sp>
        <p:nvSpPr>
          <p:cNvPr id="15" name="Text Placeholder 14">
            <a:extLst>
              <a:ext uri="{FF2B5EF4-FFF2-40B4-BE49-F238E27FC236}">
                <a16:creationId xmlns:a16="http://schemas.microsoft.com/office/drawing/2014/main" id="{28BBCDDB-C7C0-4CA5-AA45-222EBE63B6C3}"/>
              </a:ext>
            </a:extLst>
          </p:cNvPr>
          <p:cNvSpPr>
            <a:spLocks noGrp="1"/>
          </p:cNvSpPr>
          <p:nvPr>
            <p:ph type="body" sz="quarter" idx="24"/>
          </p:nvPr>
        </p:nvSpPr>
        <p:spPr>
          <a:xfrm>
            <a:off x="729016" y="3513927"/>
            <a:ext cx="4771030" cy="365125"/>
          </a:xfrm>
        </p:spPr>
        <p:txBody>
          <a:bodyPr/>
          <a:lstStyle/>
          <a:p>
            <a:r>
              <a:rPr lang="en-ZA" dirty="0"/>
              <a:t>​BACKEND</a:t>
            </a:r>
            <a:endParaRPr lang="en-US" dirty="0"/>
          </a:p>
        </p:txBody>
      </p:sp>
      <p:sp>
        <p:nvSpPr>
          <p:cNvPr id="31" name="Text Placeholder 30">
            <a:extLst>
              <a:ext uri="{FF2B5EF4-FFF2-40B4-BE49-F238E27FC236}">
                <a16:creationId xmlns:a16="http://schemas.microsoft.com/office/drawing/2014/main" id="{AC22CBC4-517B-4095-8962-C489045E3C67}"/>
              </a:ext>
            </a:extLst>
          </p:cNvPr>
          <p:cNvSpPr>
            <a:spLocks noGrp="1"/>
          </p:cNvSpPr>
          <p:nvPr>
            <p:ph type="body" sz="quarter" idx="23"/>
          </p:nvPr>
        </p:nvSpPr>
        <p:spPr>
          <a:xfrm>
            <a:off x="729016" y="3879052"/>
            <a:ext cx="4771030" cy="1599597"/>
          </a:xfrm>
        </p:spPr>
        <p:txBody>
          <a:bodyPr/>
          <a:lstStyle/>
          <a:p>
            <a:pPr marL="342900" indent="-342900">
              <a:buFont typeface="Arial" panose="020B0604020202020204" pitchFamily="34" charset="0"/>
              <a:buChar char="•"/>
            </a:pPr>
            <a:r>
              <a:rPr lang="en-US" dirty="0"/>
              <a:t>PYTHON –</a:t>
            </a:r>
          </a:p>
          <a:p>
            <a:pPr marL="342900" indent="-342900">
              <a:buFont typeface="+mj-lt"/>
              <a:buAutoNum type="arabicPeriod"/>
            </a:pPr>
            <a:r>
              <a:rPr lang="en-US" dirty="0"/>
              <a:t>SOCKETIO</a:t>
            </a:r>
          </a:p>
          <a:p>
            <a:pPr marL="342900" indent="-342900">
              <a:buFont typeface="+mj-lt"/>
              <a:buAutoNum type="arabicPeriod"/>
            </a:pPr>
            <a:r>
              <a:rPr lang="en-US" dirty="0"/>
              <a:t>VOSK</a:t>
            </a:r>
          </a:p>
          <a:p>
            <a:pPr marL="342900" indent="-342900">
              <a:buFont typeface="+mj-lt"/>
              <a:buAutoNum type="arabicPeriod"/>
            </a:pPr>
            <a:r>
              <a:rPr lang="en-US" dirty="0"/>
              <a:t>NLTK</a:t>
            </a:r>
          </a:p>
          <a:p>
            <a:pPr marL="342900" indent="-342900">
              <a:buFont typeface="+mj-lt"/>
              <a:buAutoNum type="arabicPeriod"/>
            </a:pPr>
            <a:r>
              <a:rPr lang="en-US" dirty="0"/>
              <a:t>FLASK</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pic>
        <p:nvPicPr>
          <p:cNvPr id="1032" name="Picture 8" descr="HTML, CSS, and Javascript for Web Developers Course with Certificate (Johns  Hopkins University) | Coursera">
            <a:extLst>
              <a:ext uri="{FF2B5EF4-FFF2-40B4-BE49-F238E27FC236}">
                <a16:creationId xmlns:a16="http://schemas.microsoft.com/office/drawing/2014/main" id="{9271EE4C-ABC4-1EC2-76B7-9D28CA163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3268" y="475452"/>
            <a:ext cx="4799716" cy="34036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 Flask - Part 3 - Local Database - DEV Community">
            <a:extLst>
              <a:ext uri="{FF2B5EF4-FFF2-40B4-BE49-F238E27FC236}">
                <a16:creationId xmlns:a16="http://schemas.microsoft.com/office/drawing/2014/main" id="{8A05F3CC-4FE8-6DDA-777B-26F084BA24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268" y="4211554"/>
            <a:ext cx="4799716" cy="1511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690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95E066-B0BC-8A81-6ABA-02AC9C729E19}"/>
              </a:ext>
            </a:extLst>
          </p:cNvPr>
          <p:cNvSpPr>
            <a:spLocks noGrp="1"/>
          </p:cNvSpPr>
          <p:nvPr>
            <p:ph type="sldNum" sz="quarter" idx="12"/>
          </p:nvPr>
        </p:nvSpPr>
        <p:spPr/>
        <p:txBody>
          <a:bodyPr/>
          <a:lstStyle/>
          <a:p>
            <a:fld id="{A402E4C0-AD5E-4E8C-9F21-7CCE474BDCEB}" type="slidenum">
              <a:rPr lang="en-US" smtClean="0"/>
              <a:t>7</a:t>
            </a:fld>
            <a:endParaRPr lang="en-US" dirty="0"/>
          </a:p>
        </p:txBody>
      </p:sp>
      <p:sp>
        <p:nvSpPr>
          <p:cNvPr id="13" name="Title 12">
            <a:extLst>
              <a:ext uri="{FF2B5EF4-FFF2-40B4-BE49-F238E27FC236}">
                <a16:creationId xmlns:a16="http://schemas.microsoft.com/office/drawing/2014/main" id="{1BF27759-83C4-3B79-D54C-8F4E12A9F1C1}"/>
              </a:ext>
            </a:extLst>
          </p:cNvPr>
          <p:cNvSpPr>
            <a:spLocks noGrp="1"/>
          </p:cNvSpPr>
          <p:nvPr>
            <p:ph type="title"/>
          </p:nvPr>
        </p:nvSpPr>
        <p:spPr>
          <a:xfrm>
            <a:off x="1645448" y="828379"/>
            <a:ext cx="8901103" cy="634323"/>
          </a:xfrm>
        </p:spPr>
        <p:txBody>
          <a:bodyPr>
            <a:normAutofit fontScale="90000"/>
          </a:bodyPr>
          <a:lstStyle/>
          <a:p>
            <a:r>
              <a:rPr lang="en-US" dirty="0"/>
              <a:t>TESTING THE SUMMARIZATION MODELS</a:t>
            </a:r>
            <a:endParaRPr lang="en-IN" dirty="0"/>
          </a:p>
        </p:txBody>
      </p:sp>
      <p:sp>
        <p:nvSpPr>
          <p:cNvPr id="19" name="TextBox 18">
            <a:extLst>
              <a:ext uri="{FF2B5EF4-FFF2-40B4-BE49-F238E27FC236}">
                <a16:creationId xmlns:a16="http://schemas.microsoft.com/office/drawing/2014/main" id="{7C0A27A8-75EC-8BAE-78F4-F8DA715CF699}"/>
              </a:ext>
            </a:extLst>
          </p:cNvPr>
          <p:cNvSpPr txBox="1"/>
          <p:nvPr/>
        </p:nvSpPr>
        <p:spPr>
          <a:xfrm>
            <a:off x="609599" y="1781006"/>
            <a:ext cx="11116734" cy="4314994"/>
          </a:xfrm>
          <a:prstGeom prst="rect">
            <a:avLst/>
          </a:prstGeom>
          <a:noFill/>
        </p:spPr>
        <p:txBody>
          <a:bodyPr wrap="square" rtlCol="0">
            <a:spAutoFit/>
          </a:bodyPr>
          <a:lstStyle/>
          <a:p>
            <a:r>
              <a:rPr lang="en-US" sz="1200" b="1" dirty="0">
                <a:solidFill>
                  <a:schemeClr val="bg1"/>
                </a:solidFill>
              </a:rPr>
              <a:t>INPUT TEXT: </a:t>
            </a:r>
          </a:p>
          <a:p>
            <a:r>
              <a:rPr lang="en-US" sz="1200" dirty="0">
                <a:solidFill>
                  <a:schemeClr val="bg1"/>
                </a:solidFill>
              </a:rPr>
              <a:t>Natural Language Processing (NLP) is a field of study that deals with the interaction between computers and human languages. It involves the use of computer algorithms to process, analyze, and understand natural language data. NLP is an interdisciplinary field that draws from computer science, linguistics, mathematics, and psychology. The main goal of NLP is to create machines that can understand and interpret human language, allowing for more efficient communication and data </a:t>
            </a:r>
            <a:r>
              <a:rPr lang="en-US" sz="1200" dirty="0" err="1">
                <a:solidFill>
                  <a:schemeClr val="bg1"/>
                </a:solidFill>
              </a:rPr>
              <a:t>processing.NLP</a:t>
            </a:r>
            <a:r>
              <a:rPr lang="en-US" sz="1200" dirty="0">
                <a:solidFill>
                  <a:schemeClr val="bg1"/>
                </a:solidFill>
              </a:rPr>
              <a:t> is a complex and rapidly growing field that has many practical applications in various industries. Some of the most common applications of NLP include machine translation, sentiment analysis, speech recognition, chatbots, and text classification. Machine translation involves the automatic translation of text from one language to another, while sentiment analysis involves the analysis of text to determine the sentiment expressed by the author. Speech recognition involves the conversion of spoken language into text, while chatbots are computer programs that can simulate human conversation. Text classification involves the automatic classification of text into different categories based on its content. One of the biggest challenges in NLP is the ambiguity of natural language. Natural language is full of ambiguity, and words can have multiple meanings depending on the context in which they are used. For example, the word "bank" can refer to a financial institution or the side of a river. Resolving these ambiguities requires sophisticated algorithms that can take into account the context and other relevant factors. Another challenge in NLP is dealing with the vast amount of data that is available. The internet has made an enormous amount of text data available, and processing this data requires powerful computing resources and sophisticated algorithms. Many NLP algorithms use machine learning techniques to learn from the data and improve their performance over </a:t>
            </a:r>
            <a:r>
              <a:rPr lang="en-US" sz="1200" dirty="0" err="1">
                <a:solidFill>
                  <a:schemeClr val="bg1"/>
                </a:solidFill>
              </a:rPr>
              <a:t>time.NLP</a:t>
            </a:r>
            <a:r>
              <a:rPr lang="en-US" sz="1200" dirty="0">
                <a:solidFill>
                  <a:schemeClr val="bg1"/>
                </a:solidFill>
              </a:rPr>
              <a:t> has made significant progress in recent years, and many NLP applications are now widely used in various industries. For example, machine translation services like Google Translate have made it possible for people to communicate across language barriers, while sentiment analysis tools are used to analyze customer feedback and improve product development. Chatbots are becoming increasingly popular in customer service, while text classification algorithms are used in a variety of applications, including spam filtering and content </a:t>
            </a:r>
            <a:r>
              <a:rPr lang="en-US" sz="1200" dirty="0" err="1">
                <a:solidFill>
                  <a:schemeClr val="bg1"/>
                </a:solidFill>
              </a:rPr>
              <a:t>moderation.Despite</a:t>
            </a:r>
            <a:r>
              <a:rPr lang="en-US" sz="1200" dirty="0">
                <a:solidFill>
                  <a:schemeClr val="bg1"/>
                </a:solidFill>
              </a:rPr>
              <a:t> the progress made in NLP, there are still many challenges that need to be addressed. One of the biggest challenges is improving the accuracy of NLP algorithms, especially in dealing with the nuances of natural language. Another challenge is developing algorithms that can handle multiple languages and dialects, as well as different writing styles and </a:t>
            </a:r>
            <a:r>
              <a:rPr lang="en-US" sz="1200" dirty="0" err="1">
                <a:solidFill>
                  <a:schemeClr val="bg1"/>
                </a:solidFill>
              </a:rPr>
              <a:t>formats.In</a:t>
            </a:r>
            <a:r>
              <a:rPr lang="en-US" sz="1200" dirty="0">
                <a:solidFill>
                  <a:schemeClr val="bg1"/>
                </a:solidFill>
              </a:rPr>
              <a:t> conclusion, NLP is a fascinating and rapidly evolving field that has the potential to revolutionize the way we interact with computers and process data. NLP algorithms are already widely used in various industries, and their use is expected to grow in the coming years. While there are still many challenges to be addressed, the future of NLP looks 16 promising, and we can expect to see many exciting developments in the field in the years to come.</a:t>
            </a:r>
            <a:endParaRPr lang="en-IN" sz="1200" dirty="0">
              <a:solidFill>
                <a:schemeClr val="bg1"/>
              </a:solidFill>
            </a:endParaRPr>
          </a:p>
        </p:txBody>
      </p:sp>
    </p:spTree>
    <p:extLst>
      <p:ext uri="{BB962C8B-B14F-4D97-AF65-F5344CB8AC3E}">
        <p14:creationId xmlns:p14="http://schemas.microsoft.com/office/powerpoint/2010/main" val="2018797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95E066-B0BC-8A81-6ABA-02AC9C729E19}"/>
              </a:ext>
            </a:extLst>
          </p:cNvPr>
          <p:cNvSpPr>
            <a:spLocks noGrp="1"/>
          </p:cNvSpPr>
          <p:nvPr>
            <p:ph type="sldNum" sz="quarter" idx="12"/>
          </p:nvPr>
        </p:nvSpPr>
        <p:spPr/>
        <p:txBody>
          <a:bodyPr/>
          <a:lstStyle/>
          <a:p>
            <a:fld id="{A402E4C0-AD5E-4E8C-9F21-7CCE474BDCEB}" type="slidenum">
              <a:rPr lang="en-US" smtClean="0"/>
              <a:t>8</a:t>
            </a:fld>
            <a:endParaRPr lang="en-US" dirty="0"/>
          </a:p>
        </p:txBody>
      </p:sp>
      <p:sp>
        <p:nvSpPr>
          <p:cNvPr id="13" name="Title 12">
            <a:extLst>
              <a:ext uri="{FF2B5EF4-FFF2-40B4-BE49-F238E27FC236}">
                <a16:creationId xmlns:a16="http://schemas.microsoft.com/office/drawing/2014/main" id="{1BF27759-83C4-3B79-D54C-8F4E12A9F1C1}"/>
              </a:ext>
            </a:extLst>
          </p:cNvPr>
          <p:cNvSpPr>
            <a:spLocks noGrp="1"/>
          </p:cNvSpPr>
          <p:nvPr>
            <p:ph type="title"/>
          </p:nvPr>
        </p:nvSpPr>
        <p:spPr>
          <a:xfrm>
            <a:off x="1645448" y="828379"/>
            <a:ext cx="8901103" cy="634323"/>
          </a:xfrm>
        </p:spPr>
        <p:txBody>
          <a:bodyPr>
            <a:normAutofit/>
          </a:bodyPr>
          <a:lstStyle/>
          <a:p>
            <a:r>
              <a:rPr lang="en-US" dirty="0"/>
              <a:t>RESULTS</a:t>
            </a:r>
            <a:endParaRPr lang="en-IN" dirty="0"/>
          </a:p>
        </p:txBody>
      </p:sp>
      <p:pic>
        <p:nvPicPr>
          <p:cNvPr id="3" name="Picture 2">
            <a:extLst>
              <a:ext uri="{FF2B5EF4-FFF2-40B4-BE49-F238E27FC236}">
                <a16:creationId xmlns:a16="http://schemas.microsoft.com/office/drawing/2014/main" id="{B055AB99-A680-F901-18EA-1F5E84F351E5}"/>
              </a:ext>
            </a:extLst>
          </p:cNvPr>
          <p:cNvPicPr>
            <a:picLocks noChangeAspect="1"/>
          </p:cNvPicPr>
          <p:nvPr/>
        </p:nvPicPr>
        <p:blipFill>
          <a:blip r:embed="rId2"/>
          <a:stretch>
            <a:fillRect/>
          </a:stretch>
        </p:blipFill>
        <p:spPr>
          <a:xfrm>
            <a:off x="1677849" y="1603287"/>
            <a:ext cx="9195987" cy="2054196"/>
          </a:xfrm>
          <a:prstGeom prst="rect">
            <a:avLst/>
          </a:prstGeom>
        </p:spPr>
      </p:pic>
      <p:pic>
        <p:nvPicPr>
          <p:cNvPr id="6" name="Picture 5">
            <a:extLst>
              <a:ext uri="{FF2B5EF4-FFF2-40B4-BE49-F238E27FC236}">
                <a16:creationId xmlns:a16="http://schemas.microsoft.com/office/drawing/2014/main" id="{E3F1A89D-0420-59D4-860D-DDD4E49689FE}"/>
              </a:ext>
            </a:extLst>
          </p:cNvPr>
          <p:cNvPicPr>
            <a:picLocks noChangeAspect="1"/>
          </p:cNvPicPr>
          <p:nvPr/>
        </p:nvPicPr>
        <p:blipFill>
          <a:blip r:embed="rId3"/>
          <a:stretch>
            <a:fillRect/>
          </a:stretch>
        </p:blipFill>
        <p:spPr>
          <a:xfrm>
            <a:off x="1645447" y="3895147"/>
            <a:ext cx="9228389" cy="2826328"/>
          </a:xfrm>
          <a:prstGeom prst="rect">
            <a:avLst/>
          </a:prstGeom>
        </p:spPr>
      </p:pic>
    </p:spTree>
    <p:extLst>
      <p:ext uri="{BB962C8B-B14F-4D97-AF65-F5344CB8AC3E}">
        <p14:creationId xmlns:p14="http://schemas.microsoft.com/office/powerpoint/2010/main" val="3215880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2672081" y="990375"/>
            <a:ext cx="8777901" cy="466344"/>
          </a:xfrm>
        </p:spPr>
        <p:txBody>
          <a:bodyPr/>
          <a:lstStyle/>
          <a:p>
            <a:r>
              <a:rPr lang="en-US" dirty="0">
                <a:ea typeface="+mn-ea"/>
                <a:cs typeface="+mn-cs"/>
              </a:rPr>
              <a:t>COMPARISON OF BOTH THE MODELS</a:t>
            </a:r>
            <a:endParaRPr lang="en-US"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60" name="Text Placeholder 59">
            <a:extLst>
              <a:ext uri="{FF2B5EF4-FFF2-40B4-BE49-F238E27FC236}">
                <a16:creationId xmlns:a16="http://schemas.microsoft.com/office/drawing/2014/main" id="{999D91A5-2E97-401C-8485-4C6A03228C0C}"/>
              </a:ext>
            </a:extLst>
          </p:cNvPr>
          <p:cNvSpPr>
            <a:spLocks noGrp="1"/>
          </p:cNvSpPr>
          <p:nvPr>
            <p:ph type="body" sz="quarter" idx="16"/>
          </p:nvPr>
        </p:nvSpPr>
        <p:spPr>
          <a:xfrm>
            <a:off x="2642495" y="1867477"/>
            <a:ext cx="3975054" cy="426393"/>
          </a:xfrm>
        </p:spPr>
        <p:txBody>
          <a:bodyPr/>
          <a:lstStyle/>
          <a:p>
            <a:r>
              <a:rPr lang="en-ZA" dirty="0"/>
              <a:t>FREQUENCY BASED​</a:t>
            </a:r>
            <a:endParaRPr lang="en-US" dirty="0"/>
          </a:p>
        </p:txBody>
      </p:sp>
      <p:sp>
        <p:nvSpPr>
          <p:cNvPr id="62" name="Text Placeholder 61">
            <a:extLst>
              <a:ext uri="{FF2B5EF4-FFF2-40B4-BE49-F238E27FC236}">
                <a16:creationId xmlns:a16="http://schemas.microsoft.com/office/drawing/2014/main" id="{A7D48779-F2E1-4699-AD47-17420A5B31B9}"/>
              </a:ext>
            </a:extLst>
          </p:cNvPr>
          <p:cNvSpPr>
            <a:spLocks noGrp="1"/>
          </p:cNvSpPr>
          <p:nvPr>
            <p:ph type="body" sz="quarter" idx="18"/>
          </p:nvPr>
        </p:nvSpPr>
        <p:spPr>
          <a:xfrm>
            <a:off x="7796662" y="1882755"/>
            <a:ext cx="3695653" cy="426393"/>
          </a:xfrm>
        </p:spPr>
        <p:txBody>
          <a:bodyPr/>
          <a:lstStyle/>
          <a:p>
            <a:r>
              <a:rPr lang="en-US" dirty="0"/>
              <a:t>TEXT RANK</a:t>
            </a:r>
          </a:p>
        </p:txBody>
      </p:sp>
      <p:sp>
        <p:nvSpPr>
          <p:cNvPr id="63" name="Text Placeholder 62">
            <a:extLst>
              <a:ext uri="{FF2B5EF4-FFF2-40B4-BE49-F238E27FC236}">
                <a16:creationId xmlns:a16="http://schemas.microsoft.com/office/drawing/2014/main" id="{0748B9A3-70BE-4930-994F-00EFCDA51C5E}"/>
              </a:ext>
            </a:extLst>
          </p:cNvPr>
          <p:cNvSpPr>
            <a:spLocks noGrp="1"/>
          </p:cNvSpPr>
          <p:nvPr>
            <p:ph type="body" sz="quarter" idx="27"/>
          </p:nvPr>
        </p:nvSpPr>
        <p:spPr>
          <a:xfrm>
            <a:off x="2574759" y="2609152"/>
            <a:ext cx="3975054" cy="3656181"/>
          </a:xfrm>
        </p:spPr>
        <p:txBody>
          <a:bodyPr>
            <a:normAutofit fontScale="92500" lnSpcReduction="10000"/>
          </a:bodyPr>
          <a:lstStyle/>
          <a:p>
            <a:pPr marL="285750" indent="-285750">
              <a:buFont typeface="Arial" panose="020B0604020202020204" pitchFamily="34" charset="0"/>
              <a:buChar char="•"/>
            </a:pPr>
            <a:r>
              <a:rPr lang="en-US" b="0" i="0" dirty="0">
                <a:effectLst/>
                <a:latin typeface="Söhne"/>
              </a:rPr>
              <a:t>Frequency-based approaches for extractive summarization rely solely on the frequency of words or phrases in the original text to determine which sentences should be included in the summary. Typically, the most frequent words or phrases in the text are used as criteria for selecting the most relevant sentences. This approach does not consider the context or relationships between the sentences.</a:t>
            </a:r>
          </a:p>
          <a:p>
            <a:pPr marL="285750" indent="-285750">
              <a:buFont typeface="Arial" panose="020B0604020202020204" pitchFamily="34" charset="0"/>
              <a:buChar char="•"/>
            </a:pPr>
            <a:r>
              <a:rPr lang="en-US" b="0" i="0" dirty="0">
                <a:effectLst/>
                <a:latin typeface="Söhne"/>
              </a:rPr>
              <a:t>The output of frequency-based approaches is a summary that consists of the most frequent words or phrases in the text, regardless of their relationships or context.</a:t>
            </a:r>
          </a:p>
          <a:p>
            <a:endParaRPr lang="en-US" dirty="0"/>
          </a:p>
        </p:txBody>
      </p:sp>
      <p:sp>
        <p:nvSpPr>
          <p:cNvPr id="61" name="Text Placeholder 60">
            <a:extLst>
              <a:ext uri="{FF2B5EF4-FFF2-40B4-BE49-F238E27FC236}">
                <a16:creationId xmlns:a16="http://schemas.microsoft.com/office/drawing/2014/main" id="{182CD3FA-FD64-4651-A9ED-984F79C86FEE}"/>
              </a:ext>
            </a:extLst>
          </p:cNvPr>
          <p:cNvSpPr>
            <a:spLocks noGrp="1"/>
          </p:cNvSpPr>
          <p:nvPr>
            <p:ph type="body" sz="quarter" idx="17"/>
          </p:nvPr>
        </p:nvSpPr>
        <p:spPr>
          <a:xfrm>
            <a:off x="7548079" y="2570450"/>
            <a:ext cx="4042788" cy="3694883"/>
          </a:xfrm>
        </p:spPr>
        <p:txBody>
          <a:bodyPr>
            <a:normAutofit fontScale="77500" lnSpcReduction="20000"/>
          </a:bodyPr>
          <a:lstStyle/>
          <a:p>
            <a:pPr marL="285750" indent="-285750">
              <a:buFont typeface="Arial" panose="020B0604020202020204" pitchFamily="34" charset="0"/>
              <a:buChar char="•"/>
            </a:pPr>
            <a:r>
              <a:rPr lang="en-US" b="0" i="0" dirty="0" err="1">
                <a:effectLst/>
                <a:latin typeface="Söhne"/>
              </a:rPr>
              <a:t>TextRank</a:t>
            </a:r>
            <a:r>
              <a:rPr lang="en-US" b="0" i="0" dirty="0">
                <a:effectLst/>
                <a:latin typeface="Söhne"/>
              </a:rPr>
              <a:t> algorithm for generating a summary of text uses graph-based ranking to identify the most important sentences. </a:t>
            </a:r>
            <a:r>
              <a:rPr lang="en-US" b="0" i="0" dirty="0" err="1">
                <a:effectLst/>
                <a:latin typeface="Söhne"/>
              </a:rPr>
              <a:t>TextRank</a:t>
            </a:r>
            <a:r>
              <a:rPr lang="en-US" b="0" i="0" dirty="0">
                <a:effectLst/>
                <a:latin typeface="Söhne"/>
              </a:rPr>
              <a:t> creates a graph where each sentence in the text is represented by a node, and edges are created between the nodes based on their semantic similarity. Then, the importance of each sentence is determined by its PageRank score, which considers not only the frequency of words but also the relationships between the sentences.</a:t>
            </a:r>
          </a:p>
          <a:p>
            <a:pPr marL="285750" indent="-285750">
              <a:buFont typeface="Arial" panose="020B0604020202020204" pitchFamily="34" charset="0"/>
              <a:buChar char="•"/>
            </a:pPr>
            <a:r>
              <a:rPr lang="en-US" dirty="0">
                <a:latin typeface="Söhne"/>
              </a:rPr>
              <a:t>O</a:t>
            </a:r>
            <a:r>
              <a:rPr lang="en-US" b="0" i="0" dirty="0">
                <a:effectLst/>
                <a:latin typeface="Söhne"/>
              </a:rPr>
              <a:t>utput of the </a:t>
            </a:r>
            <a:r>
              <a:rPr lang="en-US" b="0" i="0" dirty="0" err="1">
                <a:effectLst/>
                <a:latin typeface="Söhne"/>
              </a:rPr>
              <a:t>TextRank</a:t>
            </a:r>
            <a:r>
              <a:rPr lang="en-US" b="0" i="0" dirty="0">
                <a:effectLst/>
                <a:latin typeface="Söhne"/>
              </a:rPr>
              <a:t> algorithm is a summary that takes into account the relationships between sentences and provides a more coherent and contextually appropriate summary of the original text. Therefore, </a:t>
            </a:r>
            <a:r>
              <a:rPr lang="en-US" b="0" i="0" dirty="0" err="1">
                <a:effectLst/>
                <a:latin typeface="Söhne"/>
              </a:rPr>
              <a:t>TextRank</a:t>
            </a:r>
            <a:r>
              <a:rPr lang="en-US" b="0" i="0" dirty="0">
                <a:effectLst/>
                <a:latin typeface="Söhne"/>
              </a:rPr>
              <a:t> is generally considered to be a more sophisticated and accurate approach for generating summaries of text</a:t>
            </a:r>
          </a:p>
          <a:p>
            <a:endParaRPr lang="en-US" dirty="0"/>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spTree>
    <p:extLst>
      <p:ext uri="{BB962C8B-B14F-4D97-AF65-F5344CB8AC3E}">
        <p14:creationId xmlns:p14="http://schemas.microsoft.com/office/powerpoint/2010/main" val="3324314209"/>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205</TotalTime>
  <Words>1560</Words>
  <Application>Microsoft Office PowerPoint</Application>
  <PresentationFormat>Widescreen</PresentationFormat>
  <Paragraphs>90</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Bierstadt</vt:lpstr>
      <vt:lpstr>Calibri</vt:lpstr>
      <vt:lpstr>Courier New</vt:lpstr>
      <vt:lpstr>Posterama</vt:lpstr>
      <vt:lpstr>Posterama Bold</vt:lpstr>
      <vt:lpstr>Söhne</vt:lpstr>
      <vt:lpstr>Office Theme</vt:lpstr>
      <vt:lpstr>Vidsum - NLP PROJECT</vt:lpstr>
      <vt:lpstr>Problem statement</vt:lpstr>
      <vt:lpstr>Solution</vt:lpstr>
      <vt:lpstr>APPLICATION Overview</vt:lpstr>
      <vt:lpstr>Data flow diagram</vt:lpstr>
      <vt:lpstr>TECH STACK USED</vt:lpstr>
      <vt:lpstr>TESTING THE SUMMARIZATION MODELS</vt:lpstr>
      <vt:lpstr>RESULTS</vt:lpstr>
      <vt:lpstr>COMPARISON OF BOTH THE MODELS</vt:lpstr>
      <vt:lpstr>SCREENSHOTS OF APPLICATION</vt:lpstr>
      <vt:lpstr>SCREENSHOTS OF APPLICATION</vt:lpstr>
      <vt:lpstr>SCOPE OF IMPROVEMENT IN FUTURE</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Vidsum - NLP PROJECT</dc:title>
  <dc:creator>Amogh</dc:creator>
  <cp:lastModifiedBy>Amogh</cp:lastModifiedBy>
  <cp:revision>3</cp:revision>
  <dcterms:created xsi:type="dcterms:W3CDTF">2023-04-14T05:26:40Z</dcterms:created>
  <dcterms:modified xsi:type="dcterms:W3CDTF">2023-04-14T17:54:20Z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